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notesMasterIdLst>
    <p:notesMasterId r:id="rId17"/>
  </p:notesMasterIdLst>
  <p:handoutMasterIdLst>
    <p:handoutMasterId r:id="rId18"/>
  </p:handoutMasterIdLst>
  <p:sldIdLst>
    <p:sldId id="969" r:id="rId2"/>
    <p:sldId id="972" r:id="rId3"/>
    <p:sldId id="975" r:id="rId4"/>
    <p:sldId id="978" r:id="rId5"/>
    <p:sldId id="973" r:id="rId6"/>
    <p:sldId id="974" r:id="rId7"/>
    <p:sldId id="976" r:id="rId8"/>
    <p:sldId id="977" r:id="rId9"/>
    <p:sldId id="979" r:id="rId10"/>
    <p:sldId id="980" r:id="rId11"/>
    <p:sldId id="981" r:id="rId12"/>
    <p:sldId id="982" r:id="rId13"/>
    <p:sldId id="985" r:id="rId14"/>
    <p:sldId id="983" r:id="rId15"/>
    <p:sldId id="984" r:id="rId16"/>
  </p:sldIdLst>
  <p:sldSz cx="9144000" cy="5143500" type="screen16x9"/>
  <p:notesSz cx="695483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4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219">
          <p15:clr>
            <a:srgbClr val="A4A3A4"/>
          </p15:clr>
        </p15:guide>
        <p15:guide id="4" pos="3832">
          <p15:clr>
            <a:srgbClr val="A4A3A4"/>
          </p15:clr>
        </p15:guide>
        <p15:guide id="5" pos="2880">
          <p15:clr>
            <a:srgbClr val="A4A3A4"/>
          </p15:clr>
        </p15:guide>
        <p15:guide id="6" pos="1928">
          <p15:clr>
            <a:srgbClr val="A4A3A4"/>
          </p15:clr>
        </p15:guide>
        <p15:guide id="7" pos="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1C"/>
    <a:srgbClr val="004E99"/>
    <a:srgbClr val="00AE58"/>
    <a:srgbClr val="A93A9F"/>
    <a:srgbClr val="006D38"/>
    <a:srgbClr val="00582D"/>
    <a:srgbClr val="00713A"/>
    <a:srgbClr val="00984D"/>
    <a:srgbClr val="008745"/>
    <a:srgbClr val="004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303" autoAdjust="0"/>
  </p:normalViewPr>
  <p:slideViewPr>
    <p:cSldViewPr snapToGrid="0" snapToObjects="1">
      <p:cViewPr varScale="1">
        <p:scale>
          <a:sx n="111" d="100"/>
          <a:sy n="111" d="100"/>
        </p:scale>
        <p:origin x="331" y="485"/>
      </p:cViewPr>
      <p:guideLst>
        <p:guide orient="horz" pos="1084"/>
        <p:guide orient="horz" pos="1620"/>
        <p:guide pos="219"/>
        <p:guide pos="3832"/>
        <p:guide pos="2880"/>
        <p:guide pos="1928"/>
        <p:guide pos="968"/>
      </p:guideLst>
    </p:cSldViewPr>
  </p:slideViewPr>
  <p:outlineViewPr>
    <p:cViewPr>
      <p:scale>
        <a:sx n="33" d="100"/>
        <a:sy n="33" d="100"/>
      </p:scale>
      <p:origin x="0" y="6392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50" d="100"/>
        <a:sy n="150" d="100"/>
      </p:scale>
      <p:origin x="0" y="-1056"/>
    </p:cViewPr>
  </p:sorterViewPr>
  <p:notesViewPr>
    <p:cSldViewPr snapToGrid="0" snapToObjects="1">
      <p:cViewPr>
        <p:scale>
          <a:sx n="140" d="100"/>
          <a:sy n="140" d="100"/>
        </p:scale>
        <p:origin x="2080" y="144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>
              <a:latin typeface="Trefoi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FBF776B1-662A-204F-B9AB-A2E42BB916BE}" type="datetime1">
              <a:rPr lang="en-US" smtClean="0">
                <a:latin typeface="Trefoil Sans"/>
              </a:rPr>
              <a:pPr/>
              <a:t>3/3/2021</a:t>
            </a:fld>
            <a:endParaRPr lang="en-US">
              <a:latin typeface="Trefoi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>
              <a:latin typeface="Trefoil San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7C18B099-EB04-204B-8763-57B7CE029C3B}" type="slidenum">
              <a:rPr lang="en-US" smtClean="0">
                <a:latin typeface="Trefoil Sans"/>
              </a:rPr>
              <a:pPr/>
              <a:t>‹#›</a:t>
            </a:fld>
            <a:endParaRPr lang="en-US">
              <a:latin typeface="Trefoil Sans"/>
            </a:endParaRPr>
          </a:p>
        </p:txBody>
      </p:sp>
    </p:spTree>
    <p:extLst>
      <p:ext uri="{BB962C8B-B14F-4D97-AF65-F5344CB8AC3E}">
        <p14:creationId xmlns:p14="http://schemas.microsoft.com/office/powerpoint/2010/main" val="18056919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>
                <a:latin typeface="Trefoil Sans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>
                <a:latin typeface="Trefoil Sans"/>
              </a:defRPr>
            </a:lvl1pPr>
          </a:lstStyle>
          <a:p>
            <a:fld id="{9EE0B913-A8EF-1946-A364-552CC7D93A3E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692150"/>
            <a:ext cx="5449888" cy="3065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07293"/>
            <a:ext cx="5563870" cy="413607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>
                <a:latin typeface="Trefoil San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>
                <a:latin typeface="Trefoil Sans"/>
              </a:defRPr>
            </a:lvl1pPr>
          </a:lstStyle>
          <a:p>
            <a:fld id="{9B5DB782-5051-4D47-884F-4E04156855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GSUSA_servicemark_PMS355_BLK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626" y="8772669"/>
            <a:ext cx="872728" cy="34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2652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600" b="0" i="0" kern="1200">
        <a:solidFill>
          <a:schemeClr val="tx1"/>
        </a:solidFill>
        <a:latin typeface="Trefoil Sans"/>
        <a:ea typeface="+mn-ea"/>
        <a:cs typeface="+mn-cs"/>
      </a:defRPr>
    </a:lvl1pPr>
    <a:lvl2pPr marL="0" algn="l" defTabSz="457200" rtl="0" eaLnBrk="1" latinLnBrk="0" hangingPunct="1">
      <a:defRPr sz="1200" kern="1200">
        <a:solidFill>
          <a:schemeClr val="tx1"/>
        </a:solidFill>
        <a:latin typeface="Trefoil San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foil San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foil San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foil San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B782-5051-4D47-884F-4E04156855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1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49000">
                <a:schemeClr val="tx2"/>
              </a:gs>
              <a:gs pos="100000">
                <a:srgbClr val="008745"/>
              </a:gs>
              <a:gs pos="0">
                <a:srgbClr val="008745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008745"/>
              </a:solidFill>
              <a:latin typeface="Trefoil San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1272" y="-552455"/>
            <a:ext cx="4335318" cy="4335318"/>
          </a:xfrm>
          <a:prstGeom prst="rect">
            <a:avLst/>
          </a:prstGeom>
        </p:spPr>
      </p:pic>
      <p:sp>
        <p:nvSpPr>
          <p:cNvPr id="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64840" y="2156222"/>
            <a:ext cx="8229600" cy="17663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DIVIDER PAGE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23052" y="1291603"/>
            <a:ext cx="8229600" cy="71609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300" b="1" kern="1200" baseline="0">
                <a:solidFill>
                  <a:schemeClr val="bg1"/>
                </a:solidFill>
                <a:latin typeface="Arial"/>
                <a:ea typeface="+mj-ea"/>
                <a:cs typeface="+mj-cs"/>
              </a:defRPr>
            </a:lvl1pPr>
          </a:lstStyle>
          <a:p>
            <a:endParaRPr lang="en-US">
              <a:latin typeface="Trefoil San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7670" y="1444003"/>
            <a:ext cx="8229600" cy="716095"/>
          </a:xfrm>
        </p:spPr>
        <p:txBody>
          <a:bodyPr>
            <a:normAutofit/>
          </a:bodyPr>
          <a:lstStyle>
            <a:lvl1pPr algn="l">
              <a:defRPr sz="43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177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age with eyebrow &amp; imag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4552950"/>
            <a:ext cx="9144001" cy="602601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69900"/>
            <a:ext cx="7518225" cy="556126"/>
          </a:xfrm>
        </p:spPr>
        <p:txBody>
          <a:bodyPr lIns="0" tIns="0" rIns="0" bIns="0"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Trefoil Sans"/>
                <a:cs typeface="Trefoil Sans"/>
              </a:defRPr>
            </a:lvl1pPr>
          </a:lstStyle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0" y="1056610"/>
            <a:ext cx="3794125" cy="3135313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2000" b="0" i="0" baseline="0">
                <a:latin typeface="Trefoil Sans"/>
                <a:cs typeface="Trefoil Sans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47472" y="-31227"/>
            <a:ext cx="7608887" cy="4699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 b="0" i="0" cap="all">
                <a:solidFill>
                  <a:srgbClr val="000000"/>
                </a:solidFill>
                <a:latin typeface="Trefoil Sans SemiBold"/>
                <a:cs typeface="Trefoil Sans SemiBold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36" y="4652342"/>
            <a:ext cx="409583" cy="39251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CONTENT PAGE WITH EYEBROW &amp; IMAGE LEFT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7019" y="1056610"/>
            <a:ext cx="4765831" cy="31353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43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age with eyebrow &amp; imag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4552950"/>
            <a:ext cx="9144001" cy="602601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69900"/>
            <a:ext cx="7518225" cy="556126"/>
          </a:xfrm>
        </p:spPr>
        <p:txBody>
          <a:bodyPr lIns="0" tIns="0" rIns="0" bIns="0"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0142" y="1056610"/>
            <a:ext cx="4766229" cy="3121848"/>
          </a:xfrm>
          <a:prstGeom prst="rect">
            <a:avLst/>
          </a:prstGeom>
        </p:spPr>
        <p:txBody>
          <a:bodyPr/>
          <a:lstStyle>
            <a:lvl1pPr marL="0" indent="0">
              <a:buSzPct val="90000"/>
              <a:buFont typeface="Arial"/>
              <a:buNone/>
              <a:defRPr sz="2000" b="0" i="0">
                <a:latin typeface="Trefoil Sans"/>
              </a:defRPr>
            </a:lvl1pPr>
            <a:lvl2pPr marL="342900" indent="-228600">
              <a:spcBef>
                <a:spcPts val="0"/>
              </a:spcBef>
              <a:buSzPct val="90000"/>
              <a:buFont typeface="Arial"/>
              <a:buChar char="•"/>
              <a:defRPr sz="2000"/>
            </a:lvl2pPr>
            <a:lvl3pPr marL="685800" indent="-228600">
              <a:buSzPct val="90000"/>
              <a:buFont typeface="Courier New"/>
              <a:buChar char="o"/>
              <a:defRPr sz="2000"/>
            </a:lvl3pPr>
            <a:lvl4pPr marL="1028700" indent="-228600">
              <a:buSzPct val="90000"/>
              <a:buFont typeface="Arial"/>
              <a:buChar char="•"/>
              <a:defRPr sz="2000"/>
            </a:lvl4pPr>
            <a:lvl5pPr marL="1435100" indent="-241300">
              <a:buSzPct val="90000"/>
              <a:buFont typeface="Courier New"/>
              <a:buChar char="o"/>
              <a:tabLst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7019" y="1056610"/>
            <a:ext cx="3794125" cy="3135313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2000" b="0" i="0" baseline="0">
                <a:latin typeface="Trefoil Sans"/>
                <a:cs typeface="Trefoil Sans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47472" y="-31227"/>
            <a:ext cx="7608887" cy="4699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 b="0" i="0" cap="all">
                <a:solidFill>
                  <a:srgbClr val="000000"/>
                </a:solidFill>
                <a:latin typeface="Trefoil Sans SemiBold"/>
                <a:cs typeface="Trefoil Sans SemiBold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CONTENT PAGE WITH EYEBROW &amp; IMAGE RIGHT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36" y="4652342"/>
            <a:ext cx="409583" cy="39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0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4552950"/>
            <a:ext cx="9144001" cy="602601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936" y="1056610"/>
            <a:ext cx="4766229" cy="3121848"/>
          </a:xfrm>
          <a:prstGeom prst="rect">
            <a:avLst/>
          </a:prstGeom>
        </p:spPr>
        <p:txBody>
          <a:bodyPr/>
          <a:lstStyle>
            <a:lvl1pPr marL="0" indent="0">
              <a:buSzPct val="90000"/>
              <a:buFont typeface="Arial"/>
              <a:buNone/>
              <a:defRPr sz="2000" b="0" i="0">
                <a:latin typeface="Trefoil Sans"/>
              </a:defRPr>
            </a:lvl1pPr>
            <a:lvl2pPr marL="342900" indent="-228600">
              <a:spcBef>
                <a:spcPts val="0"/>
              </a:spcBef>
              <a:buSzPct val="90000"/>
              <a:buFont typeface="Arial"/>
              <a:buChar char="•"/>
              <a:defRPr sz="2000"/>
            </a:lvl2pPr>
            <a:lvl3pPr marL="685800" indent="-228600">
              <a:buSzPct val="90000"/>
              <a:buFont typeface="Courier New"/>
              <a:buChar char="o"/>
              <a:defRPr sz="2000"/>
            </a:lvl3pPr>
            <a:lvl4pPr marL="1028700" indent="-228600">
              <a:buSzPct val="90000"/>
              <a:buFont typeface="Arial"/>
              <a:buChar char="•"/>
              <a:defRPr sz="2000"/>
            </a:lvl4pPr>
            <a:lvl5pPr marL="1435100" indent="-241300">
              <a:buSzPct val="90000"/>
              <a:buFont typeface="Courier New"/>
              <a:buChar char="o"/>
              <a:tabLst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57019" y="1056610"/>
            <a:ext cx="3794125" cy="3135313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2000" b="0" i="0" baseline="0">
                <a:latin typeface="Trefoil Sans"/>
                <a:cs typeface="Trefoil Sans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CONTENT PAGE IMAGE RIGHT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36" y="4652342"/>
            <a:ext cx="409583" cy="392517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06840" y="4770020"/>
            <a:ext cx="5312960" cy="157162"/>
          </a:xfrm>
        </p:spPr>
        <p:txBody>
          <a:bodyPr/>
          <a:lstStyle>
            <a:lvl1pPr>
              <a:defRPr>
                <a:latin typeface="Trefoil Sans"/>
                <a:cs typeface="Trefoil Sans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4552950"/>
            <a:ext cx="9144001" cy="602601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830" y="1056610"/>
            <a:ext cx="4766229" cy="3121848"/>
          </a:xfrm>
          <a:prstGeom prst="rect">
            <a:avLst/>
          </a:prstGeom>
        </p:spPr>
        <p:txBody>
          <a:bodyPr/>
          <a:lstStyle>
            <a:lvl1pPr marL="0" indent="0">
              <a:buSzPct val="90000"/>
              <a:buFont typeface="Arial"/>
              <a:buNone/>
              <a:defRPr sz="2000" b="0" i="0">
                <a:latin typeface="Trefoil Sans"/>
              </a:defRPr>
            </a:lvl1pPr>
            <a:lvl2pPr marL="342900" indent="-228600">
              <a:spcBef>
                <a:spcPts val="0"/>
              </a:spcBef>
              <a:buSzPct val="90000"/>
              <a:buFont typeface="Arial"/>
              <a:buChar char="•"/>
              <a:defRPr sz="2000"/>
            </a:lvl2pPr>
            <a:lvl3pPr marL="685800" indent="-228600">
              <a:buSzPct val="90000"/>
              <a:buFont typeface="Courier New"/>
              <a:buChar char="o"/>
              <a:defRPr sz="2000"/>
            </a:lvl3pPr>
            <a:lvl4pPr marL="1028700" indent="-228600">
              <a:buSzPct val="90000"/>
              <a:buFont typeface="Arial"/>
              <a:buChar char="•"/>
              <a:defRPr sz="2000"/>
            </a:lvl4pPr>
            <a:lvl5pPr marL="1435100" indent="-241300">
              <a:buSzPct val="90000"/>
              <a:buFont typeface="Courier New"/>
              <a:buChar char="o"/>
              <a:tabLst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35059" y="1056610"/>
            <a:ext cx="3794125" cy="3135313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2000" b="0" i="0" baseline="0">
                <a:latin typeface="Trefoil Sans"/>
                <a:cs typeface="Trefoil Sans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CONTENT PAGE IMAGE LEFT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36" y="4652342"/>
            <a:ext cx="409583" cy="392517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06840" y="4770020"/>
            <a:ext cx="5312960" cy="157162"/>
          </a:xfrm>
        </p:spPr>
        <p:txBody>
          <a:bodyPr/>
          <a:lstStyle>
            <a:lvl1pPr>
              <a:defRPr>
                <a:latin typeface="Trefoil Sans"/>
                <a:cs typeface="Trefoil Sans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68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BLANK</a:t>
            </a:r>
          </a:p>
        </p:txBody>
      </p:sp>
    </p:spTree>
    <p:extLst>
      <p:ext uri="{BB962C8B-B14F-4D97-AF65-F5344CB8AC3E}">
        <p14:creationId xmlns:p14="http://schemas.microsoft.com/office/powerpoint/2010/main" val="380490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Page Btm Gree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4552950"/>
            <a:ext cx="9144001" cy="602601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6032" y="1051560"/>
            <a:ext cx="8229600" cy="3181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0CBC6E-F1C2-1F47-ABA1-B1BBE767C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CONTENT PAGE BOTTOM GREEN BAR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36" y="4652342"/>
            <a:ext cx="409583" cy="39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25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ra Content page w/tre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82549" y="-6280"/>
            <a:ext cx="9418320" cy="155448"/>
          </a:xfrm>
          <a:prstGeom prst="rect">
            <a:avLst/>
          </a:prstGeom>
          <a:gradFill flip="none" rotWithShape="1">
            <a:gsLst>
              <a:gs pos="26000">
                <a:schemeClr val="tx2"/>
              </a:gs>
              <a:gs pos="100000">
                <a:srgbClr val="008745"/>
              </a:gs>
              <a:gs pos="0">
                <a:srgbClr val="008745"/>
              </a:gs>
              <a:gs pos="7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92024"/>
            <a:ext cx="5832760" cy="71609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0CBC6E-F1C2-1F47-ABA1-B1BBE767C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704088" y="4770020"/>
            <a:ext cx="5312960" cy="157162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48" y="4641912"/>
            <a:ext cx="411480" cy="41148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EXTRA VERTICAL SPACE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54000" y="908050"/>
            <a:ext cx="8672512" cy="3638550"/>
          </a:xfrm>
        </p:spPr>
        <p:txBody>
          <a:bodyPr>
            <a:normAutofit/>
          </a:bodyPr>
          <a:lstStyle>
            <a:lvl1pPr>
              <a:defRPr sz="2000"/>
            </a:lvl1pPr>
            <a:lvl2pPr marL="571500" indent="-234950"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068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Right, 1/2 page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9144002" cy="1143000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652762" y="1144178"/>
            <a:ext cx="5491238" cy="3999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buSzPct val="100000"/>
              <a:defRPr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1"/>
          </p:nvPr>
        </p:nvSpPr>
        <p:spPr>
          <a:xfrm>
            <a:off x="263240" y="1371600"/>
            <a:ext cx="3154874" cy="35478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Tx/>
              <a:buSzPct val="100000"/>
              <a:buNone/>
              <a:defRPr sz="2400">
                <a:solidFill>
                  <a:schemeClr val="tx1"/>
                </a:solidFill>
              </a:defRPr>
            </a:lvl1pPr>
            <a:lvl2pPr marL="192024" indent="-192024">
              <a:buClrTx/>
              <a:buSzPct val="100000"/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>
              <a:buClr>
                <a:srgbClr val="006601"/>
              </a:buClr>
              <a:defRPr sz="1600"/>
            </a:lvl3pPr>
            <a:lvl4pPr>
              <a:buClr>
                <a:srgbClr val="006601"/>
              </a:buClr>
              <a:defRPr sz="1600"/>
            </a:lvl4pPr>
            <a:lvl5pPr>
              <a:buClr>
                <a:srgbClr val="00660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PHOTO RIGHT, ½-PAGE BLEED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634" y="210794"/>
            <a:ext cx="753494" cy="7220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886" y="115545"/>
            <a:ext cx="357748" cy="34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7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Left 1/2 page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1"/>
          </p:nvPr>
        </p:nvSpPr>
        <p:spPr>
          <a:xfrm>
            <a:off x="5721803" y="1397000"/>
            <a:ext cx="3154874" cy="318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Tx/>
              <a:buSzPct val="100000"/>
              <a:buNone/>
              <a:defRPr sz="2400">
                <a:solidFill>
                  <a:schemeClr val="tx1"/>
                </a:solidFill>
              </a:defRPr>
            </a:lvl1pPr>
            <a:lvl2pPr marL="192024" indent="-192024">
              <a:buClrTx/>
              <a:buSzPct val="100000"/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>
              <a:buClr>
                <a:srgbClr val="006601"/>
              </a:buClr>
              <a:defRPr sz="1600"/>
            </a:lvl3pPr>
            <a:lvl4pPr>
              <a:buClr>
                <a:srgbClr val="006601"/>
              </a:buClr>
              <a:defRPr sz="1600"/>
            </a:lvl4pPr>
            <a:lvl5pPr>
              <a:buClr>
                <a:srgbClr val="00660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144178"/>
            <a:ext cx="5491238" cy="3999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buSzPct val="100000"/>
              <a:defRPr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144002" cy="1143000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PHOTO LEFT, ½-PAGE BLEED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634" y="210794"/>
            <a:ext cx="753494" cy="7220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886" y="115545"/>
            <a:ext cx="357748" cy="34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18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1280" y="4610100"/>
            <a:ext cx="772160" cy="480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110" y="4644059"/>
            <a:ext cx="571500" cy="41148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45790" y="4610100"/>
            <a:ext cx="772160" cy="480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147537"/>
            <a:ext cx="9144000" cy="40141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PICTURE</a:t>
            </a:r>
            <a:r>
              <a:rPr lang="en-US" baseline="0">
                <a:latin typeface="Trefoil Sans"/>
              </a:rPr>
              <a:t> WITH TITLE BAR</a:t>
            </a:r>
            <a:endParaRPr lang="en-US">
              <a:latin typeface="Trefoil Sans"/>
            </a:endParaRPr>
          </a:p>
        </p:txBody>
      </p:sp>
    </p:spTree>
    <p:extLst>
      <p:ext uri="{BB962C8B-B14F-4D97-AF65-F5344CB8AC3E}">
        <p14:creationId xmlns:p14="http://schemas.microsoft.com/office/powerpoint/2010/main" val="427767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6111" y="4644417"/>
            <a:ext cx="571499" cy="410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0" y="1131550"/>
            <a:ext cx="9144000" cy="4025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286" y="3155962"/>
            <a:ext cx="8309428" cy="981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0" bIns="73152" rtlCol="0" anchor="ctr">
            <a:normAutofit/>
          </a:bodyPr>
          <a:lstStyle>
            <a:lvl1pPr marL="0" indent="0" algn="ctr">
              <a:buNone/>
              <a:defRPr lang="en-US" sz="3200" b="0" i="0" dirty="0">
                <a:solidFill>
                  <a:srgbClr val="00AE58"/>
                </a:solidFill>
                <a:latin typeface="Trefoil Sans SemiBold"/>
                <a:cs typeface="Trefoil Sans SemiBold"/>
              </a:defRPr>
            </a:lvl1pPr>
          </a:lstStyle>
          <a:p>
            <a:pPr marL="0" lvl="0" algn="ctr"/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refoil Sans"/>
              </a:rPr>
              <a:t>TITLE</a:t>
            </a:r>
            <a:r>
              <a:rPr lang="en-US" baseline="0">
                <a:latin typeface="Trefoil Sans"/>
              </a:rPr>
              <a:t> STYLE A</a:t>
            </a:r>
            <a:endParaRPr lang="en-US">
              <a:latin typeface="Trefoil Sans"/>
            </a:endParaRPr>
          </a:p>
        </p:txBody>
      </p:sp>
      <p:pic>
        <p:nvPicPr>
          <p:cNvPr id="8" name="Picture 7" descr="GSOFCT_WhiteTransparentBG2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624588" cy="89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66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1280" y="4610100"/>
            <a:ext cx="772160" cy="480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60680" y="1237325"/>
            <a:ext cx="8229600" cy="3372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TABLE WITH TITLE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44375" y="4770020"/>
            <a:ext cx="5312960" cy="157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2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280" y="4610100"/>
            <a:ext cx="772160" cy="480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068070" y="1602821"/>
            <a:ext cx="6958330" cy="32551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65176" y="1143000"/>
            <a:ext cx="8143590" cy="5481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>
                <a:latin typeface="Trefoil Sans SemiBold"/>
                <a:cs typeface="Trefoil Sans SemiBold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111" y="4642861"/>
            <a:ext cx="429633" cy="41148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CHART WITH TITLE &amp;</a:t>
            </a:r>
            <a:r>
              <a:rPr lang="en-US" baseline="0">
                <a:latin typeface="Trefoil Sans"/>
              </a:rPr>
              <a:t> SUBTITLE</a:t>
            </a:r>
            <a:endParaRPr lang="en-US">
              <a:latin typeface="Trefoil Sans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04088" y="4770020"/>
            <a:ext cx="5312960" cy="157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4214990"/>
            <a:ext cx="9144002" cy="928510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Trefoil San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132603"/>
            <a:ext cx="9144000" cy="308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4990"/>
            <a:ext cx="9144000" cy="928510"/>
          </a:xfrm>
          <a:noFill/>
          <a:ln>
            <a:noFill/>
          </a:ln>
        </p:spPr>
        <p:txBody>
          <a:bodyPr lIns="274320" tIns="45720" rIns="18288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TITLE</a:t>
            </a:r>
            <a:r>
              <a:rPr lang="en-US" baseline="0">
                <a:latin typeface="Trefoil Sans"/>
              </a:rPr>
              <a:t> STYLE B</a:t>
            </a:r>
            <a:endParaRPr lang="en-US">
              <a:latin typeface="Trefoil Sans"/>
            </a:endParaRPr>
          </a:p>
        </p:txBody>
      </p:sp>
      <p:pic>
        <p:nvPicPr>
          <p:cNvPr id="10" name="Picture 9" descr="GSOFCT_WhiteTransparentBG2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624588" cy="89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56031" y="1371600"/>
            <a:ext cx="8709545" cy="32057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4375" y="4770020"/>
            <a:ext cx="5312960" cy="1571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TEXT</a:t>
            </a:r>
            <a:r>
              <a:rPr lang="en-US" baseline="0">
                <a:latin typeface="Trefoil Sans"/>
              </a:rPr>
              <a:t> ONLY </a:t>
            </a:r>
            <a:r>
              <a:rPr lang="en-US">
                <a:latin typeface="Trefoil Sans"/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332582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with eyeb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69900"/>
            <a:ext cx="7518225" cy="556126"/>
          </a:xfrm>
        </p:spPr>
        <p:txBody>
          <a:bodyPr lIns="0" tIns="0" rIns="0" bIns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Trefoil Sans"/>
                <a:cs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47472" y="-31227"/>
            <a:ext cx="7608887" cy="4699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 b="0" i="0" cap="all">
                <a:solidFill>
                  <a:schemeClr val="bg1"/>
                </a:solidFill>
                <a:latin typeface="Trefoil Sans SemiBold"/>
                <a:cs typeface="Trefoil Sans SemiBold"/>
              </a:defRPr>
            </a:lvl1pPr>
            <a:lvl2pPr marL="336550" indent="0">
              <a:buNone/>
              <a:defRPr/>
            </a:lvl2pPr>
            <a:lvl3pPr marL="746125" indent="0">
              <a:buNone/>
              <a:defRPr/>
            </a:lvl3pPr>
            <a:lvl4pPr marL="1131888" indent="0">
              <a:buNone/>
              <a:defRPr/>
            </a:lvl4pPr>
            <a:lvl5pPr marL="154146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CONTENT PAGE WITH EYEBROW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7018" y="1371600"/>
            <a:ext cx="7837113" cy="31353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44375" y="4770020"/>
            <a:ext cx="5312960" cy="157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-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38465"/>
            <a:ext cx="9144000" cy="40141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27948" y="1591735"/>
            <a:ext cx="8041182" cy="3071537"/>
          </a:xfrm>
          <a:solidFill>
            <a:srgbClr val="FFFFFF">
              <a:alpha val="90000"/>
            </a:srgbClr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TITLE &amp; FULL-WIDTH IMAGE</a:t>
            </a:r>
          </a:p>
        </p:txBody>
      </p:sp>
    </p:spTree>
    <p:extLst>
      <p:ext uri="{BB962C8B-B14F-4D97-AF65-F5344CB8AC3E}">
        <p14:creationId xmlns:p14="http://schemas.microsoft.com/office/powerpoint/2010/main" val="40582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,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6111" y="4644417"/>
            <a:ext cx="571499" cy="410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0" y="1134449"/>
            <a:ext cx="9144000" cy="40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7019" y="1481943"/>
            <a:ext cx="4179514" cy="3374136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>
            <a:lvl1pPr marL="234950" indent="-234950">
              <a:buFont typeface="Arial"/>
              <a:buChar char="•"/>
              <a:defRPr sz="2000"/>
            </a:lvl1pPr>
            <a:lvl2pPr marL="622300" indent="-285750">
              <a:buFont typeface="Arial"/>
              <a:buChar char="•"/>
              <a:defRPr sz="2000"/>
            </a:lvl2pPr>
            <a:lvl3pPr marL="974725" indent="-228600">
              <a:buFont typeface="Courier New"/>
              <a:buChar char="o"/>
              <a:defRPr sz="2000"/>
            </a:lvl3pPr>
            <a:lvl4pPr marL="1360488" indent="-228600">
              <a:buFont typeface="Arial"/>
              <a:buChar char="•"/>
              <a:defRPr sz="2000"/>
            </a:lvl4pPr>
            <a:lvl5pPr marL="1770063" indent="-228600">
              <a:buFont typeface="Lucida Grande"/>
              <a:buChar char="–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FULL</a:t>
            </a:r>
            <a:r>
              <a:rPr lang="en-US" baseline="0">
                <a:latin typeface="Trefoil Sans"/>
              </a:rPr>
              <a:t> </a:t>
            </a:r>
            <a:r>
              <a:rPr lang="en-US">
                <a:latin typeface="Trefoil Sans"/>
              </a:rPr>
              <a:t>BLEED AND TEXT LEFT</a:t>
            </a:r>
          </a:p>
        </p:txBody>
      </p:sp>
    </p:spTree>
    <p:extLst>
      <p:ext uri="{BB962C8B-B14F-4D97-AF65-F5344CB8AC3E}">
        <p14:creationId xmlns:p14="http://schemas.microsoft.com/office/powerpoint/2010/main" val="168106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66111" y="4644417"/>
            <a:ext cx="571499" cy="410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0" y="1134449"/>
            <a:ext cx="9144000" cy="40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34206" y="1481328"/>
            <a:ext cx="4346705" cy="3229955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>
            <a:lvl1pPr marL="234950" indent="-234950">
              <a:buFont typeface="Arial"/>
              <a:buChar char="•"/>
              <a:defRPr sz="2000"/>
            </a:lvl1pPr>
            <a:lvl2pPr marL="622300" indent="-285750">
              <a:buFont typeface="Arial"/>
              <a:buChar char="•"/>
              <a:defRPr sz="2000"/>
            </a:lvl2pPr>
            <a:lvl3pPr marL="974725" indent="-228600">
              <a:buFont typeface="Courier New"/>
              <a:buChar char="o"/>
              <a:defRPr sz="2000"/>
            </a:lvl3pPr>
            <a:lvl4pPr marL="1360488" indent="-228600">
              <a:buFont typeface="Arial"/>
              <a:buChar char="•"/>
              <a:defRPr sz="2000"/>
            </a:lvl4pPr>
            <a:lvl5pPr marL="1770063" indent="-228600">
              <a:buFont typeface="Lucida Grande"/>
              <a:buChar char="–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FULL</a:t>
            </a:r>
            <a:r>
              <a:rPr lang="en-US" baseline="0">
                <a:latin typeface="Trefoil Sans"/>
              </a:rPr>
              <a:t> </a:t>
            </a:r>
            <a:r>
              <a:rPr lang="en-US">
                <a:latin typeface="Trefoil Sans"/>
              </a:rPr>
              <a:t>BLEED</a:t>
            </a:r>
            <a:r>
              <a:rPr lang="en-US" baseline="0">
                <a:latin typeface="Trefoil Sans"/>
              </a:rPr>
              <a:t> </a:t>
            </a:r>
            <a:r>
              <a:rPr lang="en-US">
                <a:latin typeface="Trefoil Sans"/>
              </a:rPr>
              <a:t>AND TEXT RIGHT</a:t>
            </a:r>
          </a:p>
        </p:txBody>
      </p:sp>
    </p:spTree>
    <p:extLst>
      <p:ext uri="{BB962C8B-B14F-4D97-AF65-F5344CB8AC3E}">
        <p14:creationId xmlns:p14="http://schemas.microsoft.com/office/powerpoint/2010/main" val="353740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1280" y="4610100"/>
            <a:ext cx="772160" cy="480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foil San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63240" y="1143000"/>
            <a:ext cx="8143590" cy="5481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>
                <a:latin typeface="Trefoil Sans SemiBold"/>
                <a:cs typeface="Trefoil Sans SemiBold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111" y="4643809"/>
            <a:ext cx="429633" cy="40958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236132" y="-558801"/>
            <a:ext cx="6858000" cy="3725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latin typeface="Trefoil Sans"/>
              </a:rPr>
              <a:t>TITLE &amp;</a:t>
            </a:r>
            <a:r>
              <a:rPr lang="en-US" baseline="0">
                <a:latin typeface="Trefoil Sans"/>
              </a:rPr>
              <a:t> SUBTITLE</a:t>
            </a:r>
            <a:endParaRPr lang="en-US">
              <a:latin typeface="Trefoil Sans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04088" y="4770020"/>
            <a:ext cx="5312960" cy="157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44002" cy="1136904"/>
          </a:xfrm>
          <a:prstGeom prst="rect">
            <a:avLst/>
          </a:prstGeom>
          <a:gradFill flip="none" rotWithShape="1">
            <a:gsLst>
              <a:gs pos="15000">
                <a:srgbClr val="00984D"/>
              </a:gs>
              <a:gs pos="100000">
                <a:srgbClr val="008745"/>
              </a:gs>
              <a:gs pos="0">
                <a:srgbClr val="008745"/>
              </a:gs>
              <a:gs pos="69000">
                <a:schemeClr val="tx2"/>
              </a:gs>
              <a:gs pos="35000">
                <a:schemeClr val="tx2"/>
              </a:gs>
              <a:gs pos="86000">
                <a:srgbClr val="00A05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Trefoil San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156" y="195631"/>
            <a:ext cx="7322761" cy="71609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1250" y="4711283"/>
            <a:ext cx="412126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2"/>
                </a:solidFill>
                <a:latin typeface="Trefoil Sans"/>
              </a:defRPr>
            </a:lvl1pPr>
          </a:lstStyle>
          <a:p>
            <a:fld id="{F8C12AA3-6E81-C746-8BB2-6661939CBD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0337" y="1371600"/>
            <a:ext cx="8712791" cy="3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706840" y="4770020"/>
            <a:ext cx="5312960" cy="1571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foil Sans"/>
                <a:cs typeface="Trefoil Sans"/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634" y="210794"/>
            <a:ext cx="753494" cy="7220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886" y="115545"/>
            <a:ext cx="357748" cy="34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68" r:id="rId2"/>
    <p:sldLayoutId id="2147483812" r:id="rId3"/>
    <p:sldLayoutId id="2147483795" r:id="rId4"/>
    <p:sldLayoutId id="2147483857" r:id="rId5"/>
    <p:sldLayoutId id="2147483852" r:id="rId6"/>
    <p:sldLayoutId id="2147483844" r:id="rId7"/>
    <p:sldLayoutId id="2147483845" r:id="rId8"/>
    <p:sldLayoutId id="2147483832" r:id="rId9"/>
    <p:sldLayoutId id="2147483853" r:id="rId10"/>
    <p:sldLayoutId id="2147483854" r:id="rId11"/>
    <p:sldLayoutId id="2147483836" r:id="rId12"/>
    <p:sldLayoutId id="2147483855" r:id="rId13"/>
    <p:sldLayoutId id="2147483856" r:id="rId14"/>
    <p:sldLayoutId id="2147483822" r:id="rId15"/>
    <p:sldLayoutId id="2147483843" r:id="rId16"/>
    <p:sldLayoutId id="2147483782" r:id="rId17"/>
    <p:sldLayoutId id="2147483838" r:id="rId18"/>
    <p:sldLayoutId id="2147483776" r:id="rId19"/>
    <p:sldLayoutId id="2147483787" r:id="rId20"/>
    <p:sldLayoutId id="2147483834" r:id="rId21"/>
  </p:sldLayoutIdLst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800" b="0" i="0" kern="1200" baseline="0">
          <a:solidFill>
            <a:schemeClr val="bg1"/>
          </a:solidFill>
          <a:latin typeface="Trefoil Sans SemiBold"/>
          <a:ea typeface="+mj-ea"/>
          <a:cs typeface="Trefoil Sans SemiBold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Clr>
          <a:schemeClr val="tx1"/>
        </a:buClr>
        <a:buSzPct val="100000"/>
        <a:buFont typeface="Arial"/>
        <a:buChar char="•"/>
        <a:defRPr sz="2400" b="0" i="0" kern="1200" baseline="0">
          <a:solidFill>
            <a:schemeClr val="tx1"/>
          </a:solidFill>
          <a:latin typeface="Trefoil Sans"/>
          <a:ea typeface="+mn-ea"/>
          <a:cs typeface="Trefoil Sans"/>
        </a:defRPr>
      </a:lvl1pPr>
      <a:lvl2pPr marL="622300" indent="-285750" algn="l" defTabSz="457200" rtl="0" eaLnBrk="1" latinLnBrk="0" hangingPunct="1">
        <a:spcBef>
          <a:spcPct val="20000"/>
        </a:spcBef>
        <a:buClr>
          <a:schemeClr val="tx1"/>
        </a:buClr>
        <a:buSzPct val="100000"/>
        <a:buFont typeface="Courier New"/>
        <a:buChar char="o"/>
        <a:defRPr sz="2400" b="0" i="0" kern="1200" baseline="0">
          <a:solidFill>
            <a:schemeClr val="tx1"/>
          </a:solidFill>
          <a:latin typeface="Trefoil Sans"/>
          <a:ea typeface="+mn-ea"/>
          <a:cs typeface="Trefoil Sans"/>
        </a:defRPr>
      </a:lvl2pPr>
      <a:lvl3pPr marL="974725" indent="-228600" algn="l" defTabSz="457200" rtl="0" eaLnBrk="1" latinLnBrk="0" hangingPunct="1">
        <a:spcBef>
          <a:spcPct val="20000"/>
        </a:spcBef>
        <a:buClr>
          <a:schemeClr val="tx1"/>
        </a:buClr>
        <a:buSzPct val="100000"/>
        <a:buFont typeface="Arial"/>
        <a:buChar char="•"/>
        <a:defRPr sz="2200" b="0" i="0" kern="1200" baseline="0">
          <a:solidFill>
            <a:schemeClr val="tx1"/>
          </a:solidFill>
          <a:latin typeface="Trefoil Sans"/>
          <a:ea typeface="+mn-ea"/>
          <a:cs typeface="Trefoil Sans"/>
        </a:defRPr>
      </a:lvl3pPr>
      <a:lvl4pPr marL="1360488" indent="-228600" algn="l" defTabSz="631825" rtl="0" eaLnBrk="1" latinLnBrk="0" hangingPunct="1">
        <a:spcBef>
          <a:spcPct val="20000"/>
        </a:spcBef>
        <a:buClr>
          <a:schemeClr val="tx1"/>
        </a:buClr>
        <a:buSzPct val="100000"/>
        <a:buFont typeface="Courier New"/>
        <a:buChar char="o"/>
        <a:defRPr sz="2200" b="0" i="0" kern="1200" baseline="0">
          <a:solidFill>
            <a:schemeClr val="tx1"/>
          </a:solidFill>
          <a:latin typeface="Trefoil Sans"/>
          <a:ea typeface="+mn-ea"/>
          <a:cs typeface="Trefoil Sans"/>
        </a:defRPr>
      </a:lvl4pPr>
      <a:lvl5pPr marL="1770063" indent="-228600" algn="l" defTabSz="457200" rtl="0" eaLnBrk="1" latinLnBrk="0" hangingPunct="1">
        <a:spcBef>
          <a:spcPct val="20000"/>
        </a:spcBef>
        <a:buClr>
          <a:schemeClr val="tx1"/>
        </a:buClr>
        <a:buSzPct val="100000"/>
        <a:buFont typeface="STIXGeneral-Regular"/>
        <a:buChar char="⎯"/>
        <a:defRPr sz="2200" b="0" i="0" kern="1200" baseline="0">
          <a:solidFill>
            <a:schemeClr val="tx1"/>
          </a:solidFill>
          <a:latin typeface="Trefoil Sans"/>
          <a:ea typeface="+mn-ea"/>
          <a:cs typeface="Trefoi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NfejPnccv_c&amp;feature=emb_logo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hyperlink" Target="https://code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ppinventor.mit.edu/" TargetMode="External"/><Relationship Id="rId5" Type="http://schemas.openxmlformats.org/officeDocument/2006/relationships/image" Target="../media/image18.png"/><Relationship Id="rId4" Type="http://schemas.openxmlformats.org/officeDocument/2006/relationships/hyperlink" Target="https://scratch.mit.ed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mXsEGfngVtYp3oay8" TargetMode="External"/><Relationship Id="rId2" Type="http://schemas.openxmlformats.org/officeDocument/2006/relationships/hyperlink" Target="https://www.ltgovcc.org/resourc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nfo@ltgovcc.org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ltgovcc.org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ltgovcc.org/studen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skills21.org/ltgovcovid-19challeng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Lt. Governor’s Computing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https://lh4.googleusercontent.com/2HKcpDny_FHj-IJUzit9-SrMmZq675CFqHD_5c0olOUXzyK1Z4QBYj07NT_Poslw3zeYE2yLtgOQyJ0gcE2XnaZNHCpZBBUGP-XCuZ7ZcGm9xhVmtzNCfdpcncewdpH2u1a6QpLG9Qo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40" y="1557020"/>
            <a:ext cx="2558415" cy="20294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61347" y="1340662"/>
            <a:ext cx="525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55092" y="1251285"/>
            <a:ext cx="53007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What is the purpose of the Coding for Good challenge?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refoil Sans Medium" panose="000006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What does it look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refoil Sans Medium" panose="000006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How can I get my students/members involved?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refoil Sans Medium" panose="000006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What is the best way to support them?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refoil Sans Medium" panose="000006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Who will support me???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portals open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22574" y="247508"/>
            <a:ext cx="499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Challenge Timeline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845648" y="1498791"/>
            <a:ext cx="1175657" cy="4881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252430" y="2434962"/>
            <a:ext cx="1175657" cy="4881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95879" y="3398635"/>
            <a:ext cx="1175657" cy="4881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3707" y="1558194"/>
            <a:ext cx="558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foil Sans Medium" panose="00000600000000000000" pitchFamily="50" charset="0"/>
              </a:rPr>
              <a:t>Submissions deadline: April 30, 2021</a:t>
            </a:r>
            <a:endParaRPr lang="en-US" dirty="0">
              <a:latin typeface="Trefoil Sans Medium" panose="00000600000000000000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988" y="2494365"/>
            <a:ext cx="558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foil Sans Medium" panose="00000600000000000000" pitchFamily="50" charset="0"/>
              </a:rPr>
              <a:t>Review and judging of submissions: May 2021</a:t>
            </a:r>
            <a:endParaRPr lang="en-US" dirty="0">
              <a:latin typeface="Trefoil Sans Medium" panose="000006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2867" y="3458038"/>
            <a:ext cx="558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foil Sans Medium" panose="00000600000000000000" pitchFamily="50" charset="0"/>
              </a:rPr>
              <a:t>Recognition event will take place in June of 2021</a:t>
            </a:r>
          </a:p>
        </p:txBody>
      </p:sp>
    </p:spTree>
    <p:extLst>
      <p:ext uri="{BB962C8B-B14F-4D97-AF65-F5344CB8AC3E}">
        <p14:creationId xmlns:p14="http://schemas.microsoft.com/office/powerpoint/2010/main" val="15691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22574" y="247508"/>
            <a:ext cx="499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How can </a:t>
            </a:r>
            <a:r>
              <a:rPr lang="en-US" sz="3200" i="1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YOU</a:t>
            </a:r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 help?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385" y="1141282"/>
            <a:ext cx="84977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refoil Sans SemiBold" panose="00000700000000000000" pitchFamily="50" charset="0"/>
              </a:rPr>
              <a:t>Get thinking: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Encourage your students to explore the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Brainstorm issues that need to be solved – what is personal to them?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Who will use their app?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Discuss their solutions – are they viable?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>
              <a:latin typeface="Trefoil Sans SemiBold" panose="00000700000000000000" pitchFamily="50" charset="0"/>
            </a:endParaRPr>
          </a:p>
          <a:p>
            <a:r>
              <a:rPr lang="en-US" sz="2000" dirty="0" smtClean="0">
                <a:latin typeface="Trefoil Sans SemiBold" panose="00000700000000000000" pitchFamily="50" charset="0"/>
              </a:rPr>
              <a:t>Get started: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Decide on a challenge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Have students sketch their app screens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foil Sans SemiBold" panose="00000700000000000000" pitchFamily="50" charset="0"/>
              </a:rPr>
              <a:t>Choose a coding 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foil Sans SemiBold" panose="00000700000000000000" pitchFamily="50" charset="0"/>
            </a:endParaRPr>
          </a:p>
          <a:p>
            <a:r>
              <a:rPr lang="en-US" sz="2000" dirty="0" smtClean="0">
                <a:latin typeface="Trefoil Sans SemiBold" panose="00000700000000000000" pitchFamily="50" charset="0"/>
              </a:rPr>
              <a:t> </a:t>
            </a:r>
            <a:endParaRPr lang="en-US" sz="2000" dirty="0">
              <a:latin typeface="Trefoil Sa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22574" y="247508"/>
            <a:ext cx="499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Coding platforms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020" y="2016905"/>
            <a:ext cx="893955" cy="907708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5745" y="2175954"/>
            <a:ext cx="1534956" cy="695322"/>
          </a:xfrm>
          <a:prstGeom prst="rect">
            <a:avLst/>
          </a:prstGeom>
        </p:spPr>
      </p:pic>
      <p:pic>
        <p:nvPicPr>
          <p:cNvPr id="7" name="Picture 6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9300" y="1963568"/>
            <a:ext cx="2514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22574" y="247508"/>
            <a:ext cx="499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How can </a:t>
            </a:r>
            <a:r>
              <a:rPr lang="en-US" sz="3200" i="1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WE</a:t>
            </a:r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 help?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379" y="1478165"/>
            <a:ext cx="869023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refoil Sans SemiBold" panose="00000700000000000000" pitchFamily="50" charset="0"/>
              </a:rPr>
              <a:t>Webinars: </a:t>
            </a:r>
            <a:r>
              <a:rPr lang="en-US" sz="2800" dirty="0">
                <a:latin typeface="Trefoil Sans SemiBold" panose="00000700000000000000" pitchFamily="50" charset="0"/>
                <a:hlinkClick r:id="rId2"/>
              </a:rPr>
              <a:t>https://</a:t>
            </a:r>
            <a:r>
              <a:rPr lang="en-US" sz="2800" dirty="0" smtClean="0">
                <a:latin typeface="Trefoil Sans SemiBold" panose="00000700000000000000" pitchFamily="50" charset="0"/>
                <a:hlinkClick r:id="rId2"/>
              </a:rPr>
              <a:t>www.ltgovcc.org/resources</a:t>
            </a:r>
            <a:endParaRPr lang="en-US" sz="2800" dirty="0">
              <a:latin typeface="Trefoil Sans SemiBold" panose="00000700000000000000" pitchFamily="50" charset="0"/>
            </a:endParaRPr>
          </a:p>
          <a:p>
            <a:pPr algn="ctr"/>
            <a:endParaRPr lang="en-US" sz="2800" dirty="0" smtClean="0">
              <a:latin typeface="Trefoil Sans SemiBold" panose="00000700000000000000" pitchFamily="50" charset="0"/>
            </a:endParaRPr>
          </a:p>
          <a:p>
            <a:pPr algn="ctr"/>
            <a:r>
              <a:rPr lang="en-US" sz="2800" dirty="0" smtClean="0">
                <a:latin typeface="Trefoil Sans SemiBold" panose="00000700000000000000" pitchFamily="50" charset="0"/>
              </a:rPr>
              <a:t>Connect with a mentor: </a:t>
            </a:r>
            <a:r>
              <a:rPr lang="en-US" sz="2800" u="sng" dirty="0">
                <a:hlinkClick r:id="rId3"/>
              </a:rPr>
              <a:t>https://forms.gle/mXsEGfngVtYp3oay8</a:t>
            </a:r>
            <a:endParaRPr lang="en-US" sz="2800" dirty="0" smtClean="0">
              <a:latin typeface="Trefoil Sans SemiBold" panose="00000700000000000000" pitchFamily="50" charset="0"/>
            </a:endParaRPr>
          </a:p>
          <a:p>
            <a:pPr algn="ctr"/>
            <a:endParaRPr lang="en-US" sz="2800" dirty="0">
              <a:latin typeface="Trefoil Sans SemiBold" panose="00000700000000000000" pitchFamily="50" charset="0"/>
            </a:endParaRPr>
          </a:p>
          <a:p>
            <a:pPr algn="ctr"/>
            <a:r>
              <a:rPr lang="en-US" sz="2800" dirty="0" smtClean="0">
                <a:latin typeface="Trefoil Sans SemiBold" panose="00000700000000000000" pitchFamily="50" charset="0"/>
              </a:rPr>
              <a:t>Email </a:t>
            </a:r>
            <a:r>
              <a:rPr lang="en-US" sz="2800" dirty="0" smtClean="0">
                <a:latin typeface="Trefoil Sans SemiBold" panose="00000700000000000000" pitchFamily="50" charset="0"/>
                <a:hlinkClick r:id="rId4"/>
              </a:rPr>
              <a:t>info@ltgovcc.org</a:t>
            </a:r>
            <a:r>
              <a:rPr lang="en-US" sz="2800" dirty="0" smtClean="0">
                <a:latin typeface="Trefoil Sans SemiBold" panose="00000700000000000000" pitchFamily="50" charset="0"/>
              </a:rPr>
              <a:t> </a:t>
            </a:r>
          </a:p>
          <a:p>
            <a:endParaRPr lang="en-US" sz="2000" dirty="0">
              <a:latin typeface="Trefoil Sans SemiBold" panose="00000700000000000000" pitchFamily="50" charset="0"/>
            </a:endParaRPr>
          </a:p>
          <a:p>
            <a:endParaRPr lang="en-US" sz="2000" dirty="0">
              <a:latin typeface="Trefoil Sa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626" y="4214990"/>
            <a:ext cx="9144000" cy="928510"/>
          </a:xfrm>
        </p:spPr>
        <p:txBody>
          <a:bodyPr/>
          <a:lstStyle/>
          <a:p>
            <a:pPr algn="ctr"/>
            <a:r>
              <a:rPr lang="en-US" sz="3200" dirty="0" smtClean="0"/>
              <a:t>and sponsors.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27500" y="4711283"/>
            <a:ext cx="412126" cy="274637"/>
          </a:xfrm>
        </p:spPr>
        <p:txBody>
          <a:bodyPr/>
          <a:lstStyle/>
          <a:p>
            <a:fld id="{F8C12AA3-6E81-C746-8BB2-6661939CBDD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3184" y="226884"/>
            <a:ext cx="5651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Thank you to our funders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pic>
        <p:nvPicPr>
          <p:cNvPr id="5122" name="Picture 2" descr="https://lh3.googleusercontent.com/Rvzi1sDPxxoOeGomY60AwMJrP4v0e62_Vk0JlZxK0Kio3uE5si5IKov9B_SWEVVfkvGawuawPGVCZBnzEWPqqTF5RiDRuJdYnMg-IUfyg1d8ZerOsYkZaKVXeVxM-hwrpSwtBsZxH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800" y="2016046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lh3.googleusercontent.com/4VFrwqvxPB4IqldiPB5JtGqtLWcHg30nIHidZbpFN16gesVJp6rm-x_6JvJX8g7fI8jZsEjKXKaZHa0tiRy5icBCL-Oqe6Nl_5a7FgrKk7U1E7lPSuTu8dUsvG8NQN3ToSGmg8u8rV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72" y="1310190"/>
            <a:ext cx="20859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lh4.googleusercontent.com/0FFbwbufuvEcmlHT3MZhrHJV4ndwcqA50_vY7DkVs26l5gJI1liFnKTQSKEEVOUwTg2Wsee3pwPIs8GaaIYq4qO-sse7i5iCcTvq6wnUVV2kHBaglahe4xmJMRDCZiQvihVdLdUmAr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49" y="1223144"/>
            <a:ext cx="208597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lh3.googleusercontent.com/xBVDp2IgEOSe6meBmtpGMdLlVUoyuvISkjgoJWeA2BLQg4ybAdUDO99XzuM5epcWDzdGRpa3ZLCPTcDzz6FWCcSlVJlBGep1kRyJQCH_vbW-pt9K9KaH2XTAJMy4OW3KACuSvN3lG-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57" y="3379821"/>
            <a:ext cx="1791883" cy="7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lh3.googleusercontent.com/Du8rDMg3jyfAc9Ohy2MpyyGFFxZcbichN3qRIjaxnjQ51atlixeDl7cNO60u0kAOzF7BSI2gK9KjmxXoz0xrvI3oB0vpH-hRQNfCAjc2_QIuK8eAMzrPsrFW1wjT3c7pLl0yDMeb5m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71" y="3007116"/>
            <a:ext cx="13811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lh4.googleusercontent.com/XmSm9WRtD6FFiAtmoGagVYXloM-aCDRTLhQEuYgX9Vp08q-_ZA5O5pqI_1sl5AKo3l3YidOtUl8yACKIopESWK_wwx-FUg_ZvzWE6gpbsRb9C2zSvE1wnd2H1kBWBh27eQnqgnEWAZ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87" y="1345274"/>
            <a:ext cx="11334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lh6.googleusercontent.com/YCQZd6sPrnW9tDnEaDbuVvbE24eEMG9wmAfEmv5MyyEz6BmKl9AxXExlpQdD7K6e4Ed92wHzvDyj_N5Z7q93LfM-Jh4egunqHMmor3DCCK-npC8s73OHe0D3IlvW7nWsyla8OHF6Z0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679" y="3033510"/>
            <a:ext cx="96202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https://lh6.googleusercontent.com/e0Id6a0aKAbvGBA5Xo5-PqOZq426_OjD2GA9y9lr7rYJ2QZ0HkybX0xfZvu4PJTt8yzAOILS4doiYqjaKSMj3Uy7_uJ47hF3HgI87LJ5y4YQiuB0aejlvEEO5ByTGcLkzTNz95F4Ch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446" y="2355226"/>
            <a:ext cx="157162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2841" y="2497246"/>
            <a:ext cx="2346527" cy="46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098" name="Picture 2" descr="Free Free Cliparts Question, Download Free Clip Art, Free Clip Art on  Clip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08" y="1247518"/>
            <a:ext cx="2579150" cy="296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7935" y="226884"/>
            <a:ext cx="1746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Q &amp; A</a:t>
            </a:r>
            <a:endParaRPr lang="en-US" sz="36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6956" y="261257"/>
            <a:ext cx="5025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Who is eligible?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137" y="1236194"/>
            <a:ext cx="8188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Youth in Grades 3-12 living in Connecticut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latin typeface="Trefoil Sans Medium" panose="00000600000000000000" pitchFamily="50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Individuals or teams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latin typeface="Trefoil Sans Medium" panose="00000600000000000000" pitchFamily="50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Teams may have up to 5 members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latin typeface="Trefoil Sans Medium" panose="00000600000000000000" pitchFamily="50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Trefoil Sans Medium" panose="00000600000000000000" pitchFamily="50" charset="0"/>
              </a:rPr>
              <a:t>Members must be in the same </a:t>
            </a:r>
            <a:r>
              <a:rPr lang="en-US" dirty="0" smtClean="0">
                <a:latin typeface="Trefoil Sans Medium" panose="00000600000000000000" pitchFamily="50" charset="0"/>
              </a:rPr>
              <a:t>grade band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 smtClean="0">
              <a:latin typeface="Trefoil Sans Medium" panose="00000600000000000000" pitchFamily="50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latin typeface="Trefoil Sans Medium" panose="00000600000000000000" pitchFamily="50" charset="0"/>
              </a:rPr>
              <a:t>Grade </a:t>
            </a:r>
            <a:r>
              <a:rPr lang="en-US" dirty="0">
                <a:latin typeface="Trefoil Sans Medium" panose="00000600000000000000" pitchFamily="50" charset="0"/>
              </a:rPr>
              <a:t>Bands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3-5, 6-8, 9-12</a:t>
            </a:r>
          </a:p>
        </p:txBody>
      </p:sp>
    </p:spTree>
    <p:extLst>
      <p:ext uri="{BB962C8B-B14F-4D97-AF65-F5344CB8AC3E}">
        <p14:creationId xmlns:p14="http://schemas.microsoft.com/office/powerpoint/2010/main" val="16471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61347" y="1340662"/>
            <a:ext cx="525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9" name="Picture 8" descr="786 Girl Coding Illustrations &amp; Clip Art - iStoc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280" y="1251285"/>
            <a:ext cx="2697582" cy="284556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756951" y="275007"/>
            <a:ext cx="5197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Coding for Good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1261" y="1251285"/>
            <a:ext cx="6414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200" dirty="0" smtClean="0">
                <a:latin typeface="Trefoil Sans Medium" panose="00000600000000000000" pitchFamily="50" charset="0"/>
              </a:rPr>
              <a:t>         Spread </a:t>
            </a:r>
            <a:r>
              <a:rPr lang="en-US" sz="3200" dirty="0">
                <a:latin typeface="Trefoil Sans Medium" panose="00000600000000000000" pitchFamily="50" charset="0"/>
              </a:rPr>
              <a:t>positive </a:t>
            </a:r>
            <a:r>
              <a:rPr lang="en-US" sz="3200" dirty="0" smtClean="0">
                <a:latin typeface="Trefoil Sans Medium" panose="00000600000000000000" pitchFamily="50" charset="0"/>
              </a:rPr>
              <a:t>messages.</a:t>
            </a:r>
          </a:p>
          <a:p>
            <a:pPr fontAlgn="base"/>
            <a:endParaRPr lang="en-US" sz="3200" dirty="0">
              <a:latin typeface="Trefoil Sans Medium" panose="00000600000000000000" pitchFamily="50" charset="0"/>
            </a:endParaRPr>
          </a:p>
          <a:p>
            <a:pPr fontAlgn="base"/>
            <a:r>
              <a:rPr lang="en-US" sz="3200" dirty="0" smtClean="0">
                <a:latin typeface="Trefoil Sans Medium" panose="00000600000000000000" pitchFamily="50" charset="0"/>
              </a:rPr>
              <a:t>    Tackle </a:t>
            </a:r>
            <a:r>
              <a:rPr lang="en-US" sz="3200" dirty="0">
                <a:latin typeface="Trefoil Sans Medium" panose="00000600000000000000" pitchFamily="50" charset="0"/>
              </a:rPr>
              <a:t>important </a:t>
            </a:r>
            <a:r>
              <a:rPr lang="en-US" sz="3200" dirty="0" smtClean="0">
                <a:latin typeface="Trefoil Sans Medium" panose="00000600000000000000" pitchFamily="50" charset="0"/>
              </a:rPr>
              <a:t>issues.</a:t>
            </a:r>
          </a:p>
          <a:p>
            <a:pPr fontAlgn="base"/>
            <a:endParaRPr lang="en-US" sz="3200" dirty="0">
              <a:latin typeface="Trefoil Sans Medium" panose="00000600000000000000" pitchFamily="50" charset="0"/>
            </a:endParaRPr>
          </a:p>
          <a:p>
            <a:pPr fontAlgn="base"/>
            <a:r>
              <a:rPr lang="en-US" sz="3200" dirty="0" smtClean="0">
                <a:latin typeface="Trefoil Sans Medium" panose="00000600000000000000" pitchFamily="50" charset="0"/>
              </a:rPr>
              <a:t>          Promote </a:t>
            </a:r>
            <a:r>
              <a:rPr lang="en-US" sz="3200" dirty="0">
                <a:latin typeface="Trefoil Sans Medium" panose="00000600000000000000" pitchFamily="50" charset="0"/>
              </a:rPr>
              <a:t>healthy habits.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https://www.ltgovcc.org/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5061" y="247508"/>
            <a:ext cx="4895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Where is the information?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682" y="1224378"/>
            <a:ext cx="4929976" cy="292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will your students choose?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79435" y="275007"/>
            <a:ext cx="5197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Three levels of challenges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pic>
        <p:nvPicPr>
          <p:cNvPr id="17" name="Picture 1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37" y="1254572"/>
            <a:ext cx="648652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submit to one level 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494405" y="1335533"/>
            <a:ext cx="2105025" cy="2676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97582" y="1230509"/>
            <a:ext cx="55964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 smtClean="0">
                <a:latin typeface="Trefoil Sans Medium" panose="00000600000000000000" pitchFamily="50" charset="0"/>
              </a:rPr>
              <a:t>Expectation:</a:t>
            </a:r>
            <a:endParaRPr lang="en-US" dirty="0">
              <a:latin typeface="Trefoil Sans Medium" panose="00000600000000000000" pitchFamily="50" charset="0"/>
            </a:endParaRP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Identify a societal problem/issue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Propose a viable coding solution </a:t>
            </a:r>
          </a:p>
          <a:p>
            <a:pPr lvl="2" fontAlgn="base"/>
            <a:r>
              <a:rPr lang="en-US" dirty="0">
                <a:latin typeface="Trefoil Sans Medium" panose="00000600000000000000" pitchFamily="50" charset="0"/>
              </a:rPr>
              <a:t>Ideation only, no </a:t>
            </a:r>
            <a:r>
              <a:rPr lang="en-US" dirty="0" smtClean="0">
                <a:latin typeface="Trefoil Sans Medium" panose="00000600000000000000" pitchFamily="50" charset="0"/>
              </a:rPr>
              <a:t>coding/development</a:t>
            </a:r>
          </a:p>
          <a:p>
            <a:pPr lvl="2" fontAlgn="base"/>
            <a:endParaRPr lang="en-US" dirty="0" smtClean="0">
              <a:latin typeface="Trefoil Sans Medium" panose="00000600000000000000" pitchFamily="50" charset="0"/>
            </a:endParaRPr>
          </a:p>
          <a:p>
            <a:pPr lvl="2" fontAlgn="base"/>
            <a:endParaRPr lang="en-US" dirty="0">
              <a:latin typeface="Trefoil Sans Medium" panose="00000600000000000000" pitchFamily="50" charset="0"/>
            </a:endParaRPr>
          </a:p>
          <a:p>
            <a:pPr fontAlgn="base"/>
            <a:r>
              <a:rPr lang="en-US" dirty="0">
                <a:latin typeface="Trefoil Sans Medium" panose="00000600000000000000" pitchFamily="50" charset="0"/>
              </a:rPr>
              <a:t>Submissions via Google </a:t>
            </a:r>
            <a:r>
              <a:rPr lang="en-US" dirty="0" smtClean="0">
                <a:latin typeface="Trefoil Sans Medium" panose="00000600000000000000" pitchFamily="50" charset="0"/>
              </a:rPr>
              <a:t>Form:</a:t>
            </a:r>
            <a:endParaRPr lang="en-US" dirty="0">
              <a:latin typeface="Trefoil Sans Medium" panose="00000600000000000000" pitchFamily="50" charset="0"/>
            </a:endParaRP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Written responses to prompts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Audio-Visual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3179" y="240632"/>
            <a:ext cx="477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Concept Challenge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617" y="1321247"/>
            <a:ext cx="2162175" cy="2705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855" y="1132603"/>
            <a:ext cx="5788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dirty="0" smtClean="0">
                <a:latin typeface="Trefoil Sans Medium" panose="00000600000000000000" pitchFamily="50" charset="0"/>
              </a:rPr>
              <a:t>Expectation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Identify a societal problem/issue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Propose a viable coding solution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Develop a prototype/proof of concept</a:t>
            </a:r>
          </a:p>
          <a:p>
            <a:pPr fontAlgn="base"/>
            <a:r>
              <a:rPr lang="en-US" sz="1600" dirty="0" smtClean="0">
                <a:latin typeface="Trefoil Sans Medium" panose="00000600000000000000" pitchFamily="50" charset="0"/>
              </a:rPr>
              <a:t>Submissions via Launchpad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Development Plan </a:t>
            </a:r>
          </a:p>
          <a:p>
            <a:pPr lvl="2" fontAlgn="base"/>
            <a:r>
              <a:rPr lang="en-US" sz="1600" dirty="0" smtClean="0">
                <a:latin typeface="Trefoil Sans Medium" panose="00000600000000000000" pitchFamily="50" charset="0"/>
              </a:rPr>
              <a:t>flowchart, storyboard, wireframe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Prototype </a:t>
            </a:r>
          </a:p>
          <a:p>
            <a:pPr lvl="2" fontAlgn="base"/>
            <a:r>
              <a:rPr lang="en-US" sz="1600" dirty="0" smtClean="0">
                <a:latin typeface="Trefoil Sans Medium" panose="00000600000000000000" pitchFamily="50" charset="0"/>
              </a:rPr>
              <a:t>user interface with a minimum of one programmed, working feature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Video</a:t>
            </a:r>
          </a:p>
          <a:p>
            <a:pPr lvl="1" fontAlgn="base"/>
            <a:r>
              <a:rPr lang="en-US" sz="1600" dirty="0" smtClean="0">
                <a:latin typeface="Trefoil Sans Medium" panose="00000600000000000000" pitchFamily="50" charset="0"/>
              </a:rPr>
              <a:t>Written Responses</a:t>
            </a:r>
            <a:endParaRPr lang="en-US" sz="1600" dirty="0">
              <a:latin typeface="Trefoil Sans Medium" panose="000006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8818" y="240632"/>
            <a:ext cx="477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Prototype Challenge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 due by April 30,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55" y="1291134"/>
            <a:ext cx="2200275" cy="27336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5061" y="247508"/>
            <a:ext cx="477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Development Challenge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7579" y="1134406"/>
            <a:ext cx="60020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>
                <a:latin typeface="Trefoil Sans Medium" panose="00000600000000000000" pitchFamily="50" charset="0"/>
              </a:rPr>
              <a:t>Expectation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Identify a societal problem/issue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Design a viable coding solution</a:t>
            </a:r>
            <a:endParaRPr lang="en-US" sz="2400" dirty="0">
              <a:latin typeface="Trefoil Sans Medium" panose="00000600000000000000" pitchFamily="50" charset="0"/>
            </a:endParaRP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Develop a working coding solution </a:t>
            </a:r>
            <a:endParaRPr lang="en-US" sz="2400" dirty="0">
              <a:latin typeface="Trefoil Sans Medium" panose="00000600000000000000" pitchFamily="50" charset="0"/>
            </a:endParaRP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Fully Functioning Application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Work with a mentor [optional]</a:t>
            </a:r>
          </a:p>
          <a:p>
            <a:pPr fontAlgn="base"/>
            <a:r>
              <a:rPr lang="en-US" dirty="0">
                <a:latin typeface="Trefoil Sans Medium" panose="00000600000000000000" pitchFamily="50" charset="0"/>
              </a:rPr>
              <a:t>Submissions via Launchpad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Written Responses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Video 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Program Code</a:t>
            </a:r>
          </a:p>
          <a:p>
            <a:pPr lvl="1" fontAlgn="base"/>
            <a:r>
              <a:rPr lang="en-US" dirty="0">
                <a:latin typeface="Trefoil Sans Medium" panose="00000600000000000000" pitchFamily="50" charset="0"/>
              </a:rPr>
              <a:t>Working Application [optional]</a:t>
            </a:r>
          </a:p>
        </p:txBody>
      </p:sp>
    </p:spTree>
    <p:extLst>
      <p:ext uri="{BB962C8B-B14F-4D97-AF65-F5344CB8AC3E}">
        <p14:creationId xmlns:p14="http://schemas.microsoft.com/office/powerpoint/2010/main" val="21622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https://www.skills21.org/ltgovcovid-19challenge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58809" y="247508"/>
            <a:ext cx="499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efoil Sans Medium" panose="00000600000000000000" pitchFamily="50" charset="0"/>
              </a:rPr>
              <a:t>Can I see some examples?</a:t>
            </a:r>
            <a:endParaRPr lang="en-US" sz="3200" dirty="0">
              <a:solidFill>
                <a:schemeClr val="bg1"/>
              </a:solidFill>
              <a:latin typeface="Trefoil Sans Medium" panose="00000600000000000000" pitchFamily="50" charset="0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1252537"/>
            <a:ext cx="86582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_pink header_v1">
  <a:themeElements>
    <a:clrScheme name="GS-Brand-Theme">
      <a:dk1>
        <a:sysClr val="windowText" lastClr="000000"/>
      </a:dk1>
      <a:lt1>
        <a:sysClr val="window" lastClr="FFFFFF"/>
      </a:lt1>
      <a:dk2>
        <a:srgbClr val="00AE58"/>
      </a:dk2>
      <a:lt2>
        <a:srgbClr val="C7C8CA"/>
      </a:lt2>
      <a:accent1>
        <a:srgbClr val="00AAE5"/>
      </a:accent1>
      <a:accent2>
        <a:srgbClr val="EC008B"/>
      </a:accent2>
      <a:accent3>
        <a:srgbClr val="B2D235"/>
      </a:accent3>
      <a:accent4>
        <a:srgbClr val="FAA61A"/>
      </a:accent4>
      <a:accent5>
        <a:srgbClr val="6E298D"/>
      </a:accent5>
      <a:accent6>
        <a:srgbClr val="004E99"/>
      </a:accent6>
      <a:hlink>
        <a:srgbClr val="004E99"/>
      </a:hlink>
      <a:folHlink>
        <a:srgbClr val="6E29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49938</TotalTime>
  <Words>344</Words>
  <Application>Microsoft Office PowerPoint</Application>
  <PresentationFormat>On-screen Show (16:9)</PresentationFormat>
  <Paragraphs>120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Lucida Grande</vt:lpstr>
      <vt:lpstr>STIXGeneral-Regular</vt:lpstr>
      <vt:lpstr>Trefoil Sans</vt:lpstr>
      <vt:lpstr>Trefoil Sans Medium</vt:lpstr>
      <vt:lpstr>Trefoil Sans SemiBold</vt:lpstr>
      <vt:lpstr>Presentation1_pink header_v1</vt:lpstr>
      <vt:lpstr>Welcome to the Lt. Governor’s Computing Challenge</vt:lpstr>
      <vt:lpstr> </vt:lpstr>
      <vt:lpstr> </vt:lpstr>
      <vt:lpstr>https://www.ltgovcc.org/</vt:lpstr>
      <vt:lpstr>Which will your students choose?</vt:lpstr>
      <vt:lpstr>Students submit to one level only.</vt:lpstr>
      <vt:lpstr> </vt:lpstr>
      <vt:lpstr>Submissions due by April 30, 2021</vt:lpstr>
      <vt:lpstr>https://www.skills21.org/ltgovcovid-19challenge</vt:lpstr>
      <vt:lpstr>Submission portals open now!</vt:lpstr>
      <vt:lpstr> </vt:lpstr>
      <vt:lpstr> </vt:lpstr>
      <vt:lpstr> </vt:lpstr>
      <vt:lpstr>and sponsors.</vt:lpstr>
      <vt:lpstr> </vt:lpstr>
    </vt:vector>
  </TitlesOfParts>
  <Company>Girl Scouts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O'Connell</dc:creator>
  <cp:lastModifiedBy>Ellyn Savard</cp:lastModifiedBy>
  <cp:revision>2501</cp:revision>
  <cp:lastPrinted>2019-02-13T18:42:07Z</cp:lastPrinted>
  <dcterms:created xsi:type="dcterms:W3CDTF">2015-02-02T19:46:37Z</dcterms:created>
  <dcterms:modified xsi:type="dcterms:W3CDTF">2021-03-03T17:42:02Z</dcterms:modified>
</cp:coreProperties>
</file>